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 standalone="yes"?>
<Relationships xmlns="http://schemas.openxmlformats.org/package/2006/relationships">
    <Relationship Id="rId1" Type="http://schemas.openxmlformats.org/officeDocument/2006/relationships/officeDocument" Target="ppt/presentation.xml"/>
    <Relationship Id="rId2" Type="http://schemas.openxmlformats.org/officeDocument/2006/relationships/extended-properties" Target="docProps/app.xml"/>
    <Relationship Id="rId3" Type="http://schemas.openxmlformats.org/package/2006/relationships/metadata/core-properties" Target="docProps/core.xml"/>
    <Relationship Id="rId4" Type="http://schemas.openxmlformats.org/officeDocument/2006/relationships/custom-properties" Target="docProps/custom.xml"/>
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
</file>

<file path=ppt/slideLayouts/_rels/slideLayout1.xml.rels><?xml version="1.0" encoding="UTF-8"?>
<Relationships xmlns="http://schemas.openxmlformats.org/package/2006/relationships">
   <Relationship Id="rId1" Type="http://schemas.openxmlformats.org/officeDocument/2006/relationships/slideMaster" Target="../slideMasters/slideMaster1.xml" />
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Id="rId2" Type="http://schemas.openxmlformats.org/officeDocument/2006/relationships/theme" Target="../theme/theme1.xml"/>
    <Relationship Id="rId1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3" Type="http://schemas.openxmlformats.org/officeDocument/2006/relationships/image" Target="../media/image23.png" /><Relationship Id="rId24" Type="http://schemas.openxmlformats.org/officeDocument/2006/relationships/image" Target="../media/image24.png" 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5" Type="http://schemas.openxmlformats.org/officeDocument/2006/relationships/image" Target="../media/image25.png" /><Relationship Id="rId26" Type="http://schemas.openxmlformats.org/officeDocument/2006/relationships/image" Target="../media/image26.png" 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7" Type="http://schemas.openxmlformats.org/officeDocument/2006/relationships/image" Target="../media/image27.png" /><Relationship Id="rId28" Type="http://schemas.openxmlformats.org/officeDocument/2006/relationships/image" Target="../media/image28.png" 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9" Type="http://schemas.openxmlformats.org/officeDocument/2006/relationships/image" Target="../media/image29.png" /><Relationship Id="rId30" Type="http://schemas.openxmlformats.org/officeDocument/2006/relationships/image" Target="../media/image30.png" 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1" Type="http://schemas.openxmlformats.org/officeDocument/2006/relationships/image" Target="../media/image31.png" /><Relationship Id="rId32" Type="http://schemas.openxmlformats.org/officeDocument/2006/relationships/image" Target="../media/image32.png" 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3" Type="http://schemas.openxmlformats.org/officeDocument/2006/relationships/image" Target="../media/image33.png" /><Relationship Id="rId34" Type="http://schemas.openxmlformats.org/officeDocument/2006/relationships/image" Target="../media/image34.png" 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5" Type="http://schemas.openxmlformats.org/officeDocument/2006/relationships/image" Target="../media/image35.png" /><Relationship Id="rId36" Type="http://schemas.openxmlformats.org/officeDocument/2006/relationships/image" Target="../media/image36.png" /><Relationship Id="rId37" Type="http://schemas.openxmlformats.org/officeDocument/2006/relationships/image" Target="../media/image37.png" 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image" Target="../media/image5.png" /><Relationship Id="rId6" Type="http://schemas.openxmlformats.org/officeDocument/2006/relationships/image" Target="../media/image6.png" 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7.png" /><Relationship Id="rId8" Type="http://schemas.openxmlformats.org/officeDocument/2006/relationships/image" Target="../media/image8.png" 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 /><Relationship Id="rId10" Type="http://schemas.openxmlformats.org/officeDocument/2006/relationships/image" Target="../media/image10.png" /><Relationship Id="rId11" Type="http://schemas.openxmlformats.org/officeDocument/2006/relationships/image" Target="../media/image11.png" /><Relationship Id="rId12" Type="http://schemas.openxmlformats.org/officeDocument/2006/relationships/image" Target="../media/image12.png" 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 /><Relationship Id="rId14" Type="http://schemas.openxmlformats.org/officeDocument/2006/relationships/image" Target="../media/image14.png" 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5" Type="http://schemas.openxmlformats.org/officeDocument/2006/relationships/image" Target="../media/image15.png" /><Relationship Id="rId16" Type="http://schemas.openxmlformats.org/officeDocument/2006/relationships/image" Target="../media/image16.png" 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7" Type="http://schemas.openxmlformats.org/officeDocument/2006/relationships/image" Target="../media/image17.png" /><Relationship Id="rId18" Type="http://schemas.openxmlformats.org/officeDocument/2006/relationships/image" Target="../media/image18.png" 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9" Type="http://schemas.openxmlformats.org/officeDocument/2006/relationships/image" Target="../media/image19.png" /><Relationship Id="rId20" Type="http://schemas.openxmlformats.org/officeDocument/2006/relationships/image" Target="../media/image20.png" 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1" Type="http://schemas.openxmlformats.org/officeDocument/2006/relationships/image" Target="../media/image21.png" /><Relationship Id="rId22" Type="http://schemas.openxmlformats.org/officeDocument/2006/relationships/image" Target="../media/image22.png" /><Relationship Id="rId1" Type="http://schemas.openxmlformats.org/officeDocument/2006/relationships/slideLayout" Target="../slideLayouts/slideLayout1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5087" y="69850"/>
            <a:ext cx="9013888" cy="6691312"/>
          </a:xfrm>
          <a:prstGeom prst="rect">
            <a:avLst/>
          </a:prstGeom>
        </p:spPr>
      </p:pic>
      <p:sp>
        <p:nvSpPr>
          <p:cNvPr id="1" name="object 1"/>
          <p:cNvSpPr/>
          <p:nvPr/>
        </p:nvSpPr>
        <p:spPr>
          <a:xfrm>
            <a:off x="61912" y="66675"/>
            <a:ext cx="9020238" cy="6697662"/>
          </a:xfrm>
          <a:custGeom>
            <a:avLst/>
            <a:gdLst/>
            <a:ahLst/>
            <a:cxnLst/>
            <a:rect l="l" t="t" r="r" b="b"/>
            <a:pathLst>
              <a:path w="9020238" h="6697662">
                <a:moveTo>
                  <a:pt x="3175" y="332994"/>
                </a:moveTo>
                <a:cubicBezTo>
                  <a:pt x="3175" y="150876"/>
                  <a:pt x="150838" y="3175"/>
                  <a:pt x="332994" y="3175"/>
                </a:cubicBezTo>
                <a:lnTo>
                  <a:pt x="8687245" y="3175"/>
                </a:lnTo>
                <a:cubicBezTo>
                  <a:pt x="8869363" y="3175"/>
                  <a:pt x="9017064" y="150876"/>
                  <a:pt x="9017064" y="332994"/>
                </a:cubicBezTo>
                <a:lnTo>
                  <a:pt x="9017064" y="6364668"/>
                </a:lnTo>
                <a:cubicBezTo>
                  <a:pt x="9017064" y="6546824"/>
                  <a:pt x="8869363" y="6694487"/>
                  <a:pt x="8687245" y="6694487"/>
                </a:cubicBezTo>
                <a:lnTo>
                  <a:pt x="332994" y="6694487"/>
                </a:lnTo>
                <a:cubicBezTo>
                  <a:pt x="150838" y="6694487"/>
                  <a:pt x="3175" y="6546824"/>
                  <a:pt x="3175" y="6364668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63500" y="1449324"/>
            <a:ext cx="9020175" cy="1527175"/>
          </a:xfrm>
          <a:custGeom>
            <a:avLst/>
            <a:gdLst/>
            <a:ahLst/>
            <a:cxnLst/>
            <a:rect l="l" t="t" r="r" b="b"/>
            <a:pathLst>
              <a:path w="9020175" h="1527175">
                <a:moveTo>
                  <a:pt x="0" y="1527175"/>
                </a:moveTo>
                <a:lnTo>
                  <a:pt x="0" y="0"/>
                </a:lnTo>
                <a:lnTo>
                  <a:pt x="9020175" y="0"/>
                </a:lnTo>
                <a:lnTo>
                  <a:pt x="9020175" y="1527175"/>
                </a:lnTo>
                <a:lnTo>
                  <a:pt x="0" y="1527175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3500" y="1397000"/>
            <a:ext cx="9020175" cy="120650"/>
          </a:xfrm>
          <a:custGeom>
            <a:avLst/>
            <a:gdLst/>
            <a:ahLst/>
            <a:cxnLst/>
            <a:rect l="l" t="t" r="r" b="b"/>
            <a:pathLst>
              <a:path w="9020175" h="120650">
                <a:moveTo>
                  <a:pt x="0" y="120650"/>
                </a:moveTo>
                <a:lnTo>
                  <a:pt x="0" y="0"/>
                </a:lnTo>
                <a:lnTo>
                  <a:pt x="9020175" y="0"/>
                </a:lnTo>
                <a:lnTo>
                  <a:pt x="9020175" y="120650"/>
                </a:lnTo>
                <a:lnTo>
                  <a:pt x="0" y="120650"/>
                </a:lnTo>
                <a:close/>
              </a:path>
            </a:pathLst>
          </a:custGeom>
          <a:solidFill>
            <a:srgbClr val="e6b1a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63500" y="2976626"/>
            <a:ext cx="9020175" cy="111125"/>
          </a:xfrm>
          <a:custGeom>
            <a:avLst/>
            <a:gdLst/>
            <a:ahLst/>
            <a:cxnLst/>
            <a:rect l="l" t="t" r="r" b="b"/>
            <a:pathLst>
              <a:path w="9020175" h="111125">
                <a:moveTo>
                  <a:pt x="0" y="111125"/>
                </a:moveTo>
                <a:lnTo>
                  <a:pt x="0" y="0"/>
                </a:lnTo>
                <a:lnTo>
                  <a:pt x="9020175" y="0"/>
                </a:lnTo>
                <a:lnTo>
                  <a:pt x="9020175" y="111125"/>
                </a:lnTo>
                <a:lnTo>
                  <a:pt x="0" y="111125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1719960" y="3259312"/>
            <a:ext cx="5625706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solidFill>
                  <a:srgbClr val="696464"/>
                </a:solidFill>
                <a:latin typeface="Perpetua"/>
                <a:cs typeface="Perpetua"/>
              </a:rPr>
              <a:t>ROLE OF THE GOVERNMENT IN HEALTH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591689" y="1636608"/>
            <a:ext cx="4088460" cy="4515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ffffff"/>
                </a:solidFill>
                <a:latin typeface="Franklin Gothic Book"/>
                <a:cs typeface="Franklin Gothic Book"/>
              </a:rPr>
              <a:t>CIVICS CHAPTER-2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663442" y="2246488"/>
            <a:ext cx="1943734" cy="45125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ffffff"/>
                </a:solidFill>
                <a:latin typeface="Franklin Gothic Book"/>
                <a:cs typeface="Franklin Gothic Book"/>
              </a:rPr>
              <a:t>CLASS-7</a:t>
            </a:r>
            <a:endParaRPr sz="4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24" name="Image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3" name="object 23"/>
          <p:cNvSpPr/>
          <p:nvPr/>
        </p:nvSpPr>
        <p:spPr>
          <a:xfrm>
            <a:off x="63500" y="69850"/>
            <a:ext cx="9013825" cy="6692898"/>
          </a:xfrm>
          <a:custGeom>
            <a:avLst/>
            <a:gdLst/>
            <a:ahLst/>
            <a:cxnLst/>
            <a:rect l="l" t="t" r="r" b="b"/>
            <a:pathLst>
              <a:path w="9013825" h="6692898">
                <a:moveTo>
                  <a:pt x="0" y="329946"/>
                </a:moveTo>
                <a:cubicBezTo>
                  <a:pt x="0" y="147701"/>
                  <a:pt x="147700" y="0"/>
                  <a:pt x="329895" y="0"/>
                </a:cubicBezTo>
                <a:lnTo>
                  <a:pt x="8683879" y="0"/>
                </a:lnTo>
                <a:cubicBezTo>
                  <a:pt x="8866124" y="0"/>
                  <a:pt x="9013825" y="147701"/>
                  <a:pt x="9013825" y="329946"/>
                </a:cubicBezTo>
                <a:lnTo>
                  <a:pt x="9013825" y="6363005"/>
                </a:lnTo>
                <a:cubicBezTo>
                  <a:pt x="9013825" y="6545199"/>
                  <a:pt x="8866124" y="6692898"/>
                  <a:pt x="8683879" y="6692898"/>
                </a:cubicBezTo>
                <a:lnTo>
                  <a:pt x="329895" y="6692898"/>
                </a:lnTo>
                <a:cubicBezTo>
                  <a:pt x="147700" y="6692898"/>
                  <a:pt x="0" y="6545199"/>
                  <a:pt x="0" y="636300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60325" y="66675"/>
            <a:ext cx="9020175" cy="6699248"/>
          </a:xfrm>
          <a:custGeom>
            <a:avLst/>
            <a:gdLst/>
            <a:ahLst/>
            <a:cxnLst/>
            <a:rect l="l" t="t" r="r" b="b"/>
            <a:pathLst>
              <a:path w="9020175" h="6699248">
                <a:moveTo>
                  <a:pt x="3175" y="333121"/>
                </a:moveTo>
                <a:cubicBezTo>
                  <a:pt x="3175" y="150876"/>
                  <a:pt x="150875" y="3175"/>
                  <a:pt x="333070" y="3175"/>
                </a:cubicBezTo>
                <a:lnTo>
                  <a:pt x="8687054" y="3175"/>
                </a:lnTo>
                <a:cubicBezTo>
                  <a:pt x="8869299" y="3175"/>
                  <a:pt x="9017000" y="150876"/>
                  <a:pt x="9017000" y="333121"/>
                </a:cubicBezTo>
                <a:lnTo>
                  <a:pt x="9017000" y="6366180"/>
                </a:lnTo>
                <a:cubicBezTo>
                  <a:pt x="9017000" y="6548374"/>
                  <a:pt x="8869299" y="6696073"/>
                  <a:pt x="8687054" y="6696073"/>
                </a:cubicBezTo>
                <a:lnTo>
                  <a:pt x="333070" y="6696073"/>
                </a:lnTo>
                <a:cubicBezTo>
                  <a:pt x="150875" y="6696073"/>
                  <a:pt x="3175" y="6548374"/>
                  <a:pt x="3175" y="6366180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1006144" y="134223"/>
            <a:ext cx="4978349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Private health facilities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506331"/>
            <a:ext cx="6294818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Today the presence of private facilities can be seen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978771"/>
            <a:ext cx="1421574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all around. 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2451592"/>
            <a:ext cx="7417031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In fact now there are large companies that run hospitals and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2847832"/>
            <a:ext cx="6968477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some are engaged in manufacturing and selling medicines.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3320272"/>
            <a:ext cx="7469943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As the name suggests, private health facilities are not owned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3716517"/>
            <a:ext cx="6963187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or controlled by the government. Unlike the public health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113006"/>
            <a:ext cx="6673136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services, in private facilities,patients have to pay a lot of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509247"/>
            <a:ext cx="4608944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money for every service that they use.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26" name="Image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5" name="object 25"/>
          <p:cNvSpPr/>
          <p:nvPr/>
        </p:nvSpPr>
        <p:spPr>
          <a:xfrm>
            <a:off x="63500" y="69850"/>
            <a:ext cx="9013825" cy="6692898"/>
          </a:xfrm>
          <a:custGeom>
            <a:avLst/>
            <a:gdLst/>
            <a:ahLst/>
            <a:cxnLst/>
            <a:rect l="l" t="t" r="r" b="b"/>
            <a:pathLst>
              <a:path w="9013825" h="6692898">
                <a:moveTo>
                  <a:pt x="0" y="329946"/>
                </a:moveTo>
                <a:cubicBezTo>
                  <a:pt x="0" y="147701"/>
                  <a:pt x="147700" y="0"/>
                  <a:pt x="329895" y="0"/>
                </a:cubicBezTo>
                <a:lnTo>
                  <a:pt x="8683879" y="0"/>
                </a:lnTo>
                <a:cubicBezTo>
                  <a:pt x="8866124" y="0"/>
                  <a:pt x="9013825" y="147701"/>
                  <a:pt x="9013825" y="329946"/>
                </a:cubicBezTo>
                <a:lnTo>
                  <a:pt x="9013825" y="6363005"/>
                </a:lnTo>
                <a:cubicBezTo>
                  <a:pt x="9013825" y="6545199"/>
                  <a:pt x="8866124" y="6692898"/>
                  <a:pt x="8683879" y="6692898"/>
                </a:cubicBezTo>
                <a:lnTo>
                  <a:pt x="329895" y="6692898"/>
                </a:lnTo>
                <a:cubicBezTo>
                  <a:pt x="147700" y="6692898"/>
                  <a:pt x="0" y="6545199"/>
                  <a:pt x="0" y="636300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60325" y="66675"/>
            <a:ext cx="9020175" cy="6699248"/>
          </a:xfrm>
          <a:custGeom>
            <a:avLst/>
            <a:gdLst/>
            <a:ahLst/>
            <a:cxnLst/>
            <a:rect l="l" t="t" r="r" b="b"/>
            <a:pathLst>
              <a:path w="9020175" h="6699248">
                <a:moveTo>
                  <a:pt x="3175" y="333121"/>
                </a:moveTo>
                <a:cubicBezTo>
                  <a:pt x="3175" y="150876"/>
                  <a:pt x="150875" y="3175"/>
                  <a:pt x="333070" y="3175"/>
                </a:cubicBezTo>
                <a:lnTo>
                  <a:pt x="8687054" y="3175"/>
                </a:lnTo>
                <a:cubicBezTo>
                  <a:pt x="8869299" y="3175"/>
                  <a:pt x="9017000" y="150876"/>
                  <a:pt x="9017000" y="333121"/>
                </a:cubicBezTo>
                <a:lnTo>
                  <a:pt x="9017000" y="6366180"/>
                </a:lnTo>
                <a:cubicBezTo>
                  <a:pt x="9017000" y="6548374"/>
                  <a:pt x="8869299" y="6696073"/>
                  <a:pt x="8687054" y="6696073"/>
                </a:cubicBezTo>
                <a:lnTo>
                  <a:pt x="333070" y="6696073"/>
                </a:lnTo>
                <a:cubicBezTo>
                  <a:pt x="150875" y="6696073"/>
                  <a:pt x="3175" y="6548374"/>
                  <a:pt x="3175" y="6366180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548640" y="-475376"/>
            <a:ext cx="5341366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Healthcare and equality: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48640" y="134223"/>
            <a:ext cx="7633187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Is adequate healthcare available to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548640" y="744205"/>
            <a:ext cx="1014095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all? 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506331"/>
            <a:ext cx="6747016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In India, we face a situation where private services are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1902571"/>
            <a:ext cx="7164126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increasing but public services are not. What is then available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2299192"/>
            <a:ext cx="4517504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to people are mainly private services.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2771632"/>
            <a:ext cx="7331141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These are concentrated in urban areas. As theseservices are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3167872"/>
            <a:ext cx="6555473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run for profit, the cost of these services is rather high. 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3640317"/>
            <a:ext cx="7518802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Medicines are expensive. Many peoplecannot afford them or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036806"/>
            <a:ext cx="7200126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have to borrow money when there is an illness in the family.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4509247"/>
            <a:ext cx="7494350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4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40" spc="10" dirty="0">
                <a:latin typeface="Perpetua"/>
                <a:cs typeface="Perpetua"/>
              </a:rPr>
              <a:t> For those who are poor, every illness in the family is a cause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905486"/>
            <a:ext cx="3471786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of great anxiety and distress.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28" name="Image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object 27"/>
          <p:cNvSpPr/>
          <p:nvPr/>
        </p:nvSpPr>
        <p:spPr>
          <a:xfrm>
            <a:off x="63500" y="69850"/>
            <a:ext cx="9013825" cy="6692898"/>
          </a:xfrm>
          <a:custGeom>
            <a:avLst/>
            <a:gdLst/>
            <a:ahLst/>
            <a:cxnLst/>
            <a:rect l="l" t="t" r="r" b="b"/>
            <a:pathLst>
              <a:path w="9013825" h="6692898">
                <a:moveTo>
                  <a:pt x="0" y="329946"/>
                </a:moveTo>
                <a:cubicBezTo>
                  <a:pt x="0" y="147701"/>
                  <a:pt x="147700" y="0"/>
                  <a:pt x="329895" y="0"/>
                </a:cubicBezTo>
                <a:lnTo>
                  <a:pt x="8683879" y="0"/>
                </a:lnTo>
                <a:cubicBezTo>
                  <a:pt x="8866124" y="0"/>
                  <a:pt x="9013825" y="147701"/>
                  <a:pt x="9013825" y="329946"/>
                </a:cubicBezTo>
                <a:lnTo>
                  <a:pt x="9013825" y="6363005"/>
                </a:lnTo>
                <a:cubicBezTo>
                  <a:pt x="9013825" y="6545199"/>
                  <a:pt x="8866124" y="6692898"/>
                  <a:pt x="8683879" y="6692898"/>
                </a:cubicBezTo>
                <a:lnTo>
                  <a:pt x="329895" y="6692898"/>
                </a:lnTo>
                <a:cubicBezTo>
                  <a:pt x="147700" y="6692898"/>
                  <a:pt x="0" y="6545199"/>
                  <a:pt x="0" y="636300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60325" y="66675"/>
            <a:ext cx="9020175" cy="6699248"/>
          </a:xfrm>
          <a:custGeom>
            <a:avLst/>
            <a:gdLst/>
            <a:ahLst/>
            <a:cxnLst/>
            <a:rect l="l" t="t" r="r" b="b"/>
            <a:pathLst>
              <a:path w="9020175" h="6699248">
                <a:moveTo>
                  <a:pt x="3175" y="333121"/>
                </a:moveTo>
                <a:cubicBezTo>
                  <a:pt x="3175" y="150876"/>
                  <a:pt x="150875" y="3175"/>
                  <a:pt x="333070" y="3175"/>
                </a:cubicBezTo>
                <a:lnTo>
                  <a:pt x="8687054" y="3175"/>
                </a:lnTo>
                <a:cubicBezTo>
                  <a:pt x="8869299" y="3175"/>
                  <a:pt x="9017000" y="150876"/>
                  <a:pt x="9017000" y="333121"/>
                </a:cubicBezTo>
                <a:lnTo>
                  <a:pt x="9017000" y="6366180"/>
                </a:lnTo>
                <a:cubicBezTo>
                  <a:pt x="9017000" y="6548374"/>
                  <a:pt x="8869299" y="6696073"/>
                  <a:pt x="8687054" y="6696073"/>
                </a:cubicBezTo>
                <a:lnTo>
                  <a:pt x="333070" y="6696073"/>
                </a:lnTo>
                <a:cubicBezTo>
                  <a:pt x="150875" y="6696073"/>
                  <a:pt x="3175" y="6548374"/>
                  <a:pt x="3175" y="6366180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1006144" y="-475376"/>
            <a:ext cx="5341061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Healthcare and equality: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34223"/>
            <a:ext cx="7633187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Is adequate healthcare available to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744205"/>
            <a:ext cx="885774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all?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506331"/>
            <a:ext cx="5171249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600" spc="10" dirty="0">
                <a:latin typeface="Perpetua"/>
                <a:cs typeface="Perpetua"/>
              </a:rPr>
              <a:t>Those who are poor are in the first place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978771"/>
            <a:ext cx="5770181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undernourished. These families are not eating as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2451592"/>
            <a:ext cx="5876861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much as they should. They are not provided basic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2924032"/>
            <a:ext cx="6523418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necessities like drinking water, adequate housing,clean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3320272"/>
            <a:ext cx="2240394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surroundings, etc.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3792717"/>
            <a:ext cx="7022761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Sometimes it is not only the lack of money that prevents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189206"/>
            <a:ext cx="7138003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people from getting proper medical treatment. Women, for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585447"/>
            <a:ext cx="6689585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example, are not taken to a doctor in a prompt manner.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5057886"/>
            <a:ext cx="7639402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Many tribal areas have few health centres and they do not run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5454457"/>
            <a:ext cx="6532613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properly.Even private health services are not available.</a:t>
            </a:r>
            <a:endParaRPr sz="25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30" name="Image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9" name="object 29"/>
          <p:cNvSpPr/>
          <p:nvPr/>
        </p:nvSpPr>
        <p:spPr>
          <a:xfrm>
            <a:off x="63500" y="69850"/>
            <a:ext cx="9013825" cy="6692898"/>
          </a:xfrm>
          <a:custGeom>
            <a:avLst/>
            <a:gdLst/>
            <a:ahLst/>
            <a:cxnLst/>
            <a:rect l="l" t="t" r="r" b="b"/>
            <a:pathLst>
              <a:path w="9013825" h="6692898">
                <a:moveTo>
                  <a:pt x="0" y="329946"/>
                </a:moveTo>
                <a:cubicBezTo>
                  <a:pt x="0" y="147701"/>
                  <a:pt x="147700" y="0"/>
                  <a:pt x="329895" y="0"/>
                </a:cubicBezTo>
                <a:lnTo>
                  <a:pt x="8683879" y="0"/>
                </a:lnTo>
                <a:cubicBezTo>
                  <a:pt x="8866124" y="0"/>
                  <a:pt x="9013825" y="147701"/>
                  <a:pt x="9013825" y="329946"/>
                </a:cubicBezTo>
                <a:lnTo>
                  <a:pt x="9013825" y="6363005"/>
                </a:lnTo>
                <a:cubicBezTo>
                  <a:pt x="9013825" y="6545199"/>
                  <a:pt x="8866124" y="6692898"/>
                  <a:pt x="8683879" y="6692898"/>
                </a:cubicBezTo>
                <a:lnTo>
                  <a:pt x="329895" y="6692898"/>
                </a:lnTo>
                <a:cubicBezTo>
                  <a:pt x="147700" y="6692898"/>
                  <a:pt x="0" y="6545199"/>
                  <a:pt x="0" y="636300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60325" y="66675"/>
            <a:ext cx="9020175" cy="6699248"/>
          </a:xfrm>
          <a:custGeom>
            <a:avLst/>
            <a:gdLst/>
            <a:ahLst/>
            <a:cxnLst/>
            <a:rect l="l" t="t" r="r" b="b"/>
            <a:pathLst>
              <a:path w="9020175" h="6699248">
                <a:moveTo>
                  <a:pt x="3175" y="333121"/>
                </a:moveTo>
                <a:cubicBezTo>
                  <a:pt x="3175" y="150876"/>
                  <a:pt x="150875" y="3175"/>
                  <a:pt x="333070" y="3175"/>
                </a:cubicBezTo>
                <a:lnTo>
                  <a:pt x="8687054" y="3175"/>
                </a:lnTo>
                <a:cubicBezTo>
                  <a:pt x="8869299" y="3175"/>
                  <a:pt x="9017000" y="150876"/>
                  <a:pt x="9017000" y="333121"/>
                </a:cubicBezTo>
                <a:lnTo>
                  <a:pt x="9017000" y="6366180"/>
                </a:lnTo>
                <a:cubicBezTo>
                  <a:pt x="9017000" y="6548374"/>
                  <a:pt x="8869299" y="6696073"/>
                  <a:pt x="8687054" y="6696073"/>
                </a:cubicBezTo>
                <a:lnTo>
                  <a:pt x="333070" y="6696073"/>
                </a:lnTo>
                <a:cubicBezTo>
                  <a:pt x="150875" y="6696073"/>
                  <a:pt x="3175" y="6548374"/>
                  <a:pt x="3175" y="6366180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1006144" y="134223"/>
            <a:ext cx="4271212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What can be done?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506331"/>
            <a:ext cx="6558471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600" spc="10" dirty="0">
                <a:latin typeface="Perpetua"/>
                <a:cs typeface="Perpetua"/>
              </a:rPr>
              <a:t>There is little doubt that the health situation of most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978771"/>
            <a:ext cx="4159059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people in our country is not good.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2451592"/>
            <a:ext cx="7430198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 It is the responsibility of the government to provide quality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2924032"/>
            <a:ext cx="6030785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healthcare services to all its citizens, especially the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3396472"/>
            <a:ext cx="3461067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poor and the disadvantaged. 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3868917"/>
            <a:ext cx="7615601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However, health is as much dependent on basic amenities and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265407"/>
            <a:ext cx="7247369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socialconditions of the people, as it is on healthcare services.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4737847"/>
            <a:ext cx="7399237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 Hence, it is important to work on both inorder to improve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5133837"/>
            <a:ext cx="6736897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the health situation of our people.And this can be done. 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32" name="Image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31" name="object 31"/>
          <p:cNvSpPr/>
          <p:nvPr/>
        </p:nvSpPr>
        <p:spPr>
          <a:xfrm>
            <a:off x="63500" y="69850"/>
            <a:ext cx="9013825" cy="6692898"/>
          </a:xfrm>
          <a:custGeom>
            <a:avLst/>
            <a:gdLst/>
            <a:ahLst/>
            <a:cxnLst/>
            <a:rect l="l" t="t" r="r" b="b"/>
            <a:pathLst>
              <a:path w="9013825" h="6692898">
                <a:moveTo>
                  <a:pt x="0" y="329946"/>
                </a:moveTo>
                <a:cubicBezTo>
                  <a:pt x="0" y="147701"/>
                  <a:pt x="147700" y="0"/>
                  <a:pt x="329895" y="0"/>
                </a:cubicBezTo>
                <a:lnTo>
                  <a:pt x="8683879" y="0"/>
                </a:lnTo>
                <a:cubicBezTo>
                  <a:pt x="8866124" y="0"/>
                  <a:pt x="9013825" y="147701"/>
                  <a:pt x="9013825" y="329946"/>
                </a:cubicBezTo>
                <a:lnTo>
                  <a:pt x="9013825" y="6363005"/>
                </a:lnTo>
                <a:cubicBezTo>
                  <a:pt x="9013825" y="6545199"/>
                  <a:pt x="8866124" y="6692898"/>
                  <a:pt x="8683879" y="6692898"/>
                </a:cubicBezTo>
                <a:lnTo>
                  <a:pt x="329895" y="6692898"/>
                </a:lnTo>
                <a:cubicBezTo>
                  <a:pt x="147700" y="6692898"/>
                  <a:pt x="0" y="6545199"/>
                  <a:pt x="0" y="636300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60325" y="66675"/>
            <a:ext cx="9020175" cy="6699248"/>
          </a:xfrm>
          <a:custGeom>
            <a:avLst/>
            <a:gdLst/>
            <a:ahLst/>
            <a:cxnLst/>
            <a:rect l="l" t="t" r="r" b="b"/>
            <a:pathLst>
              <a:path w="9020175" h="6699248">
                <a:moveTo>
                  <a:pt x="3175" y="333121"/>
                </a:moveTo>
                <a:cubicBezTo>
                  <a:pt x="3175" y="150876"/>
                  <a:pt x="150875" y="3175"/>
                  <a:pt x="333070" y="3175"/>
                </a:cubicBezTo>
                <a:lnTo>
                  <a:pt x="8687054" y="3175"/>
                </a:lnTo>
                <a:cubicBezTo>
                  <a:pt x="8869299" y="3175"/>
                  <a:pt x="9017000" y="150876"/>
                  <a:pt x="9017000" y="333121"/>
                </a:cubicBezTo>
                <a:lnTo>
                  <a:pt x="9017000" y="6366180"/>
                </a:lnTo>
                <a:cubicBezTo>
                  <a:pt x="9017000" y="6548374"/>
                  <a:pt x="8869299" y="6696073"/>
                  <a:pt x="8687054" y="6696073"/>
                </a:cubicBezTo>
                <a:lnTo>
                  <a:pt x="333070" y="6696073"/>
                </a:lnTo>
                <a:cubicBezTo>
                  <a:pt x="150875" y="6696073"/>
                  <a:pt x="3175" y="6548374"/>
                  <a:pt x="3175" y="6366180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1006144" y="744205"/>
            <a:ext cx="4885385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The Kerala experience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506331"/>
            <a:ext cx="7564430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In 1996, the Kerala government made some majorchanges in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1902571"/>
            <a:ext cx="7131919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the state. Forty per cent of the entire statebudget was given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2299192"/>
            <a:ext cx="1810245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to panchayats. 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2771632"/>
            <a:ext cx="6529412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They could plan and provide for their requirements.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7494549" y="2771632"/>
            <a:ext cx="584692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This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3167872"/>
            <a:ext cx="6457406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made it possible for a village to make sure that proper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3563863"/>
            <a:ext cx="6943986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10" spc="10" dirty="0">
                <a:latin typeface="Perpetua"/>
                <a:cs typeface="Perpetua"/>
              </a:rPr>
              <a:t>planning was done for water, food, women’s development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3960606"/>
            <a:ext cx="1820913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and education.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4433047"/>
            <a:ext cx="7029694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This meant that watersupply schemes were checked, the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829286"/>
            <a:ext cx="7205978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working of schools and anganwadis was ensured and specific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5225658"/>
            <a:ext cx="4618157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problems of the village were taken up.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"/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34" name="Image"/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33" name="object 33"/>
          <p:cNvSpPr/>
          <p:nvPr/>
        </p:nvSpPr>
        <p:spPr>
          <a:xfrm>
            <a:off x="63500" y="69850"/>
            <a:ext cx="9013825" cy="6692898"/>
          </a:xfrm>
          <a:custGeom>
            <a:avLst/>
            <a:gdLst/>
            <a:ahLst/>
            <a:cxnLst/>
            <a:rect l="l" t="t" r="r" b="b"/>
            <a:pathLst>
              <a:path w="9013825" h="6692898">
                <a:moveTo>
                  <a:pt x="0" y="329946"/>
                </a:moveTo>
                <a:cubicBezTo>
                  <a:pt x="0" y="147701"/>
                  <a:pt x="147700" y="0"/>
                  <a:pt x="329895" y="0"/>
                </a:cubicBezTo>
                <a:lnTo>
                  <a:pt x="8683879" y="0"/>
                </a:lnTo>
                <a:cubicBezTo>
                  <a:pt x="8866124" y="0"/>
                  <a:pt x="9013825" y="147701"/>
                  <a:pt x="9013825" y="329946"/>
                </a:cubicBezTo>
                <a:lnTo>
                  <a:pt x="9013825" y="6363005"/>
                </a:lnTo>
                <a:cubicBezTo>
                  <a:pt x="9013825" y="6545199"/>
                  <a:pt x="8866124" y="6692898"/>
                  <a:pt x="8683879" y="6692898"/>
                </a:cubicBezTo>
                <a:lnTo>
                  <a:pt x="329895" y="6692898"/>
                </a:lnTo>
                <a:cubicBezTo>
                  <a:pt x="147700" y="6692898"/>
                  <a:pt x="0" y="6545199"/>
                  <a:pt x="0" y="636300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60325" y="66675"/>
            <a:ext cx="9020175" cy="6699248"/>
          </a:xfrm>
          <a:custGeom>
            <a:avLst/>
            <a:gdLst/>
            <a:ahLst/>
            <a:cxnLst/>
            <a:rect l="l" t="t" r="r" b="b"/>
            <a:pathLst>
              <a:path w="9020175" h="6699248">
                <a:moveTo>
                  <a:pt x="3175" y="333121"/>
                </a:moveTo>
                <a:cubicBezTo>
                  <a:pt x="3175" y="150876"/>
                  <a:pt x="150875" y="3175"/>
                  <a:pt x="333070" y="3175"/>
                </a:cubicBezTo>
                <a:lnTo>
                  <a:pt x="8687054" y="3175"/>
                </a:lnTo>
                <a:cubicBezTo>
                  <a:pt x="8869299" y="3175"/>
                  <a:pt x="9017000" y="150876"/>
                  <a:pt x="9017000" y="333121"/>
                </a:cubicBezTo>
                <a:lnTo>
                  <a:pt x="9017000" y="6366180"/>
                </a:lnTo>
                <a:cubicBezTo>
                  <a:pt x="9017000" y="6548374"/>
                  <a:pt x="8869299" y="6696073"/>
                  <a:pt x="8687054" y="6696073"/>
                </a:cubicBezTo>
                <a:lnTo>
                  <a:pt x="333070" y="6696073"/>
                </a:lnTo>
                <a:cubicBezTo>
                  <a:pt x="150875" y="6696073"/>
                  <a:pt x="3175" y="6548374"/>
                  <a:pt x="3175" y="6366180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1006144" y="744205"/>
            <a:ext cx="5728157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The Costa Rican approach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506331"/>
            <a:ext cx="7567502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Costa Rica is considered to be one of the healthiest countries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1902571"/>
            <a:ext cx="2278494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in South America. 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2375392"/>
            <a:ext cx="7012488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The main reason forthis can be found in the Costa Rican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2771632"/>
            <a:ext cx="6519007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Constitution.Several years ago, Costa Rica took a very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3167872"/>
            <a:ext cx="6288773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importantdecision and decided not to have an army. 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3640317"/>
            <a:ext cx="6717034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This helped the Costa Rican government to spend the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4113006"/>
            <a:ext cx="7567194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money that the army would have used, on health,education and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509247"/>
            <a:ext cx="3895458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other basic needs of the people. 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4981686"/>
            <a:ext cx="7604278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TheCosta Rican government believes that a country has to be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5378007"/>
            <a:ext cx="7216743" cy="30789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healthy for its development and pays a lot of attention to the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5774497"/>
            <a:ext cx="2420226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health of its people.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"/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36" name="Image"/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37" name="Image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5087" y="69850"/>
            <a:ext cx="9013888" cy="6691312"/>
          </a:xfrm>
          <a:prstGeom prst="rect">
            <a:avLst/>
          </a:prstGeom>
        </p:spPr>
      </p:pic>
      <p:sp>
        <p:nvSpPr>
          <p:cNvPr id="35" name="object 35"/>
          <p:cNvSpPr/>
          <p:nvPr/>
        </p:nvSpPr>
        <p:spPr>
          <a:xfrm>
            <a:off x="61912" y="66675"/>
            <a:ext cx="9020238" cy="6697662"/>
          </a:xfrm>
          <a:custGeom>
            <a:avLst/>
            <a:gdLst/>
            <a:ahLst/>
            <a:cxnLst/>
            <a:rect l="l" t="t" r="r" b="b"/>
            <a:pathLst>
              <a:path w="9020238" h="6697662">
                <a:moveTo>
                  <a:pt x="3175" y="332994"/>
                </a:moveTo>
                <a:cubicBezTo>
                  <a:pt x="3175" y="150876"/>
                  <a:pt x="150838" y="3175"/>
                  <a:pt x="332994" y="3175"/>
                </a:cubicBezTo>
                <a:lnTo>
                  <a:pt x="8687245" y="3175"/>
                </a:lnTo>
                <a:cubicBezTo>
                  <a:pt x="8869363" y="3175"/>
                  <a:pt x="9017064" y="150876"/>
                  <a:pt x="9017064" y="332994"/>
                </a:cubicBezTo>
                <a:lnTo>
                  <a:pt x="9017064" y="6364668"/>
                </a:lnTo>
                <a:cubicBezTo>
                  <a:pt x="9017064" y="6546824"/>
                  <a:pt x="8869363" y="6694487"/>
                  <a:pt x="8687245" y="6694487"/>
                </a:cubicBezTo>
                <a:lnTo>
                  <a:pt x="332994" y="6694487"/>
                </a:lnTo>
                <a:cubicBezTo>
                  <a:pt x="150838" y="6694487"/>
                  <a:pt x="3175" y="6546824"/>
                  <a:pt x="3175" y="6364668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63500" y="1449324"/>
            <a:ext cx="9020175" cy="1527175"/>
          </a:xfrm>
          <a:custGeom>
            <a:avLst/>
            <a:gdLst/>
            <a:ahLst/>
            <a:cxnLst/>
            <a:rect l="l" t="t" r="r" b="b"/>
            <a:pathLst>
              <a:path w="9020175" h="1527175">
                <a:moveTo>
                  <a:pt x="0" y="1527175"/>
                </a:moveTo>
                <a:lnTo>
                  <a:pt x="0" y="0"/>
                </a:lnTo>
                <a:lnTo>
                  <a:pt x="9020175" y="0"/>
                </a:lnTo>
                <a:lnTo>
                  <a:pt x="9020175" y="1527175"/>
                </a:lnTo>
                <a:lnTo>
                  <a:pt x="0" y="1527175"/>
                </a:lnTo>
                <a:close/>
              </a:path>
            </a:pathLst>
          </a:custGeom>
          <a:solidFill>
            <a:srgbClr val="d3481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63500" y="1397000"/>
            <a:ext cx="9020175" cy="120650"/>
          </a:xfrm>
          <a:custGeom>
            <a:avLst/>
            <a:gdLst/>
            <a:ahLst/>
            <a:cxnLst/>
            <a:rect l="l" t="t" r="r" b="b"/>
            <a:pathLst>
              <a:path w="9020175" h="120650">
                <a:moveTo>
                  <a:pt x="0" y="120650"/>
                </a:moveTo>
                <a:lnTo>
                  <a:pt x="0" y="0"/>
                </a:lnTo>
                <a:lnTo>
                  <a:pt x="9020175" y="0"/>
                </a:lnTo>
                <a:lnTo>
                  <a:pt x="9020175" y="120650"/>
                </a:lnTo>
                <a:lnTo>
                  <a:pt x="0" y="120650"/>
                </a:lnTo>
                <a:close/>
              </a:path>
            </a:pathLst>
          </a:custGeom>
          <a:solidFill>
            <a:srgbClr val="e6b1a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63500" y="2976626"/>
            <a:ext cx="9020175" cy="111125"/>
          </a:xfrm>
          <a:custGeom>
            <a:avLst/>
            <a:gdLst/>
            <a:ahLst/>
            <a:cxnLst/>
            <a:rect l="l" t="t" r="r" b="b"/>
            <a:pathLst>
              <a:path w="9020175" h="111125">
                <a:moveTo>
                  <a:pt x="0" y="111125"/>
                </a:moveTo>
                <a:lnTo>
                  <a:pt x="0" y="0"/>
                </a:lnTo>
                <a:lnTo>
                  <a:pt x="9020175" y="0"/>
                </a:lnTo>
                <a:lnTo>
                  <a:pt x="9020175" y="111125"/>
                </a:lnTo>
                <a:lnTo>
                  <a:pt x="0" y="111125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3479038" y="1941408"/>
            <a:ext cx="2314143" cy="451531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ffffff"/>
                </a:solidFill>
                <a:latin typeface="Franklin Gothic Book"/>
                <a:cs typeface="Franklin Gothic Book"/>
              </a:rPr>
              <a:t>Thank you</a:t>
            </a:r>
            <a:endParaRPr sz="4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63500" y="69850"/>
            <a:ext cx="9013825" cy="6692898"/>
          </a:xfrm>
          <a:custGeom>
            <a:avLst/>
            <a:gdLst/>
            <a:ahLst/>
            <a:cxnLst/>
            <a:rect l="l" t="t" r="r" b="b"/>
            <a:pathLst>
              <a:path w="9013825" h="6692898">
                <a:moveTo>
                  <a:pt x="0" y="329946"/>
                </a:moveTo>
                <a:cubicBezTo>
                  <a:pt x="0" y="147701"/>
                  <a:pt x="147700" y="0"/>
                  <a:pt x="329895" y="0"/>
                </a:cubicBezTo>
                <a:lnTo>
                  <a:pt x="8683879" y="0"/>
                </a:lnTo>
                <a:cubicBezTo>
                  <a:pt x="8866124" y="0"/>
                  <a:pt x="9013825" y="147701"/>
                  <a:pt x="9013825" y="329946"/>
                </a:cubicBezTo>
                <a:lnTo>
                  <a:pt x="9013825" y="6363005"/>
                </a:lnTo>
                <a:cubicBezTo>
                  <a:pt x="9013825" y="6545199"/>
                  <a:pt x="8866124" y="6692898"/>
                  <a:pt x="8683879" y="6692898"/>
                </a:cubicBezTo>
                <a:lnTo>
                  <a:pt x="329895" y="6692898"/>
                </a:lnTo>
                <a:cubicBezTo>
                  <a:pt x="147700" y="6692898"/>
                  <a:pt x="0" y="6545199"/>
                  <a:pt x="0" y="636300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60325" y="66675"/>
            <a:ext cx="9020175" cy="6699248"/>
          </a:xfrm>
          <a:custGeom>
            <a:avLst/>
            <a:gdLst/>
            <a:ahLst/>
            <a:cxnLst/>
            <a:rect l="l" t="t" r="r" b="b"/>
            <a:pathLst>
              <a:path w="9020175" h="6699248">
                <a:moveTo>
                  <a:pt x="3175" y="333121"/>
                </a:moveTo>
                <a:cubicBezTo>
                  <a:pt x="3175" y="150876"/>
                  <a:pt x="150875" y="3175"/>
                  <a:pt x="333070" y="3175"/>
                </a:cubicBezTo>
                <a:lnTo>
                  <a:pt x="8687054" y="3175"/>
                </a:lnTo>
                <a:cubicBezTo>
                  <a:pt x="8869299" y="3175"/>
                  <a:pt x="9017000" y="150876"/>
                  <a:pt x="9017000" y="333121"/>
                </a:cubicBezTo>
                <a:lnTo>
                  <a:pt x="9017000" y="6366180"/>
                </a:lnTo>
                <a:cubicBezTo>
                  <a:pt x="9017000" y="6548374"/>
                  <a:pt x="8869299" y="6696073"/>
                  <a:pt x="8687054" y="6696073"/>
                </a:cubicBezTo>
                <a:lnTo>
                  <a:pt x="333070" y="6696073"/>
                </a:lnTo>
                <a:cubicBezTo>
                  <a:pt x="150875" y="6696073"/>
                  <a:pt x="3175" y="6548374"/>
                  <a:pt x="3175" y="6366180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1006144" y="744205"/>
            <a:ext cx="3415995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INTRODUCTION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506331"/>
            <a:ext cx="7299630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In a democracy people expect the government to work for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1902571"/>
            <a:ext cx="1662468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their welfare.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902004" y="1902571"/>
            <a:ext cx="4618337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This could be through the provision of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2299192"/>
            <a:ext cx="7243169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education, health, employment, housing or the development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2695432"/>
            <a:ext cx="2973438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of roads, electricity etc. 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3167872"/>
            <a:ext cx="7460353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In this chapter we shall examine the meanings and problems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3563863"/>
            <a:ext cx="2171883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related to health. 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63500" y="69850"/>
            <a:ext cx="9013825" cy="6692898"/>
          </a:xfrm>
          <a:custGeom>
            <a:avLst/>
            <a:gdLst/>
            <a:ahLst/>
            <a:cxnLst/>
            <a:rect l="l" t="t" r="r" b="b"/>
            <a:pathLst>
              <a:path w="9013825" h="6692898">
                <a:moveTo>
                  <a:pt x="0" y="329946"/>
                </a:moveTo>
                <a:cubicBezTo>
                  <a:pt x="0" y="147701"/>
                  <a:pt x="147700" y="0"/>
                  <a:pt x="329895" y="0"/>
                </a:cubicBezTo>
                <a:lnTo>
                  <a:pt x="8683879" y="0"/>
                </a:lnTo>
                <a:cubicBezTo>
                  <a:pt x="8866124" y="0"/>
                  <a:pt x="9013825" y="147701"/>
                  <a:pt x="9013825" y="329946"/>
                </a:cubicBezTo>
                <a:lnTo>
                  <a:pt x="9013825" y="6363005"/>
                </a:lnTo>
                <a:cubicBezTo>
                  <a:pt x="9013825" y="6545199"/>
                  <a:pt x="8866124" y="6692898"/>
                  <a:pt x="8683879" y="6692898"/>
                </a:cubicBezTo>
                <a:lnTo>
                  <a:pt x="329895" y="6692898"/>
                </a:lnTo>
                <a:cubicBezTo>
                  <a:pt x="147700" y="6692898"/>
                  <a:pt x="0" y="6545199"/>
                  <a:pt x="0" y="636300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60325" y="66675"/>
            <a:ext cx="9020175" cy="6699248"/>
          </a:xfrm>
          <a:custGeom>
            <a:avLst/>
            <a:gdLst/>
            <a:ahLst/>
            <a:cxnLst/>
            <a:rect l="l" t="t" r="r" b="b"/>
            <a:pathLst>
              <a:path w="9020175" h="6699248">
                <a:moveTo>
                  <a:pt x="3175" y="333121"/>
                </a:moveTo>
                <a:cubicBezTo>
                  <a:pt x="3175" y="150876"/>
                  <a:pt x="150875" y="3175"/>
                  <a:pt x="333070" y="3175"/>
                </a:cubicBezTo>
                <a:lnTo>
                  <a:pt x="8687054" y="3175"/>
                </a:lnTo>
                <a:cubicBezTo>
                  <a:pt x="8869299" y="3175"/>
                  <a:pt x="9017000" y="150876"/>
                  <a:pt x="9017000" y="333121"/>
                </a:cubicBezTo>
                <a:lnTo>
                  <a:pt x="9017000" y="6366180"/>
                </a:lnTo>
                <a:cubicBezTo>
                  <a:pt x="9017000" y="6548374"/>
                  <a:pt x="8869299" y="6696073"/>
                  <a:pt x="8687054" y="6696073"/>
                </a:cubicBezTo>
                <a:lnTo>
                  <a:pt x="333070" y="6696073"/>
                </a:lnTo>
                <a:cubicBezTo>
                  <a:pt x="150875" y="6696073"/>
                  <a:pt x="3175" y="6548374"/>
                  <a:pt x="3175" y="6366180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1006144" y="744205"/>
            <a:ext cx="3455618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What is health?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506331"/>
            <a:ext cx="6635898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Health means our ability to remain free of illness and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1902571"/>
            <a:ext cx="5579732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injuries. But health  isn’t  only  about  disease. 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2375392"/>
            <a:ext cx="7172637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Apart from disease, we need to think of other factors that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2771632"/>
            <a:ext cx="7049372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affect our health. For example, if people get clean drinking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3167872"/>
            <a:ext cx="7001090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water or a pollution free environment they are likely to be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3563863"/>
            <a:ext cx="987353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healthy.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4036806"/>
            <a:ext cx="7611755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600" spc="10" dirty="0">
                <a:latin typeface="Perpetua"/>
                <a:cs typeface="Perpetua"/>
              </a:rPr>
              <a:t> On the other hand, if people do  not  get  adequate  food  to 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433047"/>
            <a:ext cx="6819201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eat  or  have  to  live  in cramped conditions, they will be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829286"/>
            <a:ext cx="1985886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prone to illness.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5301858"/>
            <a:ext cx="7553703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It isn’t healthy to be dull, inactive, anxious or scared for long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5698297"/>
            <a:ext cx="2136373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stretches of time.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3375909" y="5698297"/>
            <a:ext cx="4886698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We all need to be without mental strain.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63500" y="69850"/>
            <a:ext cx="9013825" cy="6692898"/>
          </a:xfrm>
          <a:custGeom>
            <a:avLst/>
            <a:gdLst/>
            <a:ahLst/>
            <a:cxnLst/>
            <a:rect l="l" t="t" r="r" b="b"/>
            <a:pathLst>
              <a:path w="9013825" h="6692898">
                <a:moveTo>
                  <a:pt x="0" y="329946"/>
                </a:moveTo>
                <a:cubicBezTo>
                  <a:pt x="0" y="147701"/>
                  <a:pt x="147700" y="0"/>
                  <a:pt x="329895" y="0"/>
                </a:cubicBezTo>
                <a:lnTo>
                  <a:pt x="8683879" y="0"/>
                </a:lnTo>
                <a:cubicBezTo>
                  <a:pt x="8866124" y="0"/>
                  <a:pt x="9013825" y="147701"/>
                  <a:pt x="9013825" y="329946"/>
                </a:cubicBezTo>
                <a:lnTo>
                  <a:pt x="9013825" y="6363005"/>
                </a:lnTo>
                <a:cubicBezTo>
                  <a:pt x="9013825" y="6545199"/>
                  <a:pt x="8866124" y="6692898"/>
                  <a:pt x="8683879" y="6692898"/>
                </a:cubicBezTo>
                <a:lnTo>
                  <a:pt x="329895" y="6692898"/>
                </a:lnTo>
                <a:cubicBezTo>
                  <a:pt x="147700" y="6692898"/>
                  <a:pt x="0" y="6545199"/>
                  <a:pt x="0" y="636300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60325" y="66675"/>
            <a:ext cx="9020175" cy="6699248"/>
          </a:xfrm>
          <a:custGeom>
            <a:avLst/>
            <a:gdLst/>
            <a:ahLst/>
            <a:cxnLst/>
            <a:rect l="l" t="t" r="r" b="b"/>
            <a:pathLst>
              <a:path w="9020175" h="6699248">
                <a:moveTo>
                  <a:pt x="3175" y="333121"/>
                </a:moveTo>
                <a:cubicBezTo>
                  <a:pt x="3175" y="150876"/>
                  <a:pt x="150875" y="3175"/>
                  <a:pt x="333070" y="3175"/>
                </a:cubicBezTo>
                <a:lnTo>
                  <a:pt x="8687054" y="3175"/>
                </a:lnTo>
                <a:cubicBezTo>
                  <a:pt x="8869299" y="3175"/>
                  <a:pt x="9017000" y="150876"/>
                  <a:pt x="9017000" y="333121"/>
                </a:cubicBezTo>
                <a:lnTo>
                  <a:pt x="9017000" y="6366180"/>
                </a:lnTo>
                <a:cubicBezTo>
                  <a:pt x="9017000" y="6548374"/>
                  <a:pt x="8869299" y="6696073"/>
                  <a:pt x="8687054" y="6696073"/>
                </a:cubicBezTo>
                <a:lnTo>
                  <a:pt x="333070" y="6696073"/>
                </a:lnTo>
                <a:cubicBezTo>
                  <a:pt x="150875" y="6696073"/>
                  <a:pt x="3175" y="6548374"/>
                  <a:pt x="3175" y="6366180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pic>
        <p:nvPicPr>
          <p:cNvPr id="11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object 11"/>
          <p:cNvSpPr/>
          <p:nvPr/>
        </p:nvSpPr>
        <p:spPr>
          <a:xfrm>
            <a:off x="63500" y="69850"/>
            <a:ext cx="9013825" cy="6692898"/>
          </a:xfrm>
          <a:custGeom>
            <a:avLst/>
            <a:gdLst/>
            <a:ahLst/>
            <a:cxnLst/>
            <a:rect l="l" t="t" r="r" b="b"/>
            <a:pathLst>
              <a:path w="9013825" h="6692898">
                <a:moveTo>
                  <a:pt x="0" y="329946"/>
                </a:moveTo>
                <a:cubicBezTo>
                  <a:pt x="0" y="147701"/>
                  <a:pt x="147700" y="0"/>
                  <a:pt x="329895" y="0"/>
                </a:cubicBezTo>
                <a:lnTo>
                  <a:pt x="8683879" y="0"/>
                </a:lnTo>
                <a:cubicBezTo>
                  <a:pt x="8866124" y="0"/>
                  <a:pt x="9013825" y="147701"/>
                  <a:pt x="9013825" y="329946"/>
                </a:cubicBezTo>
                <a:lnTo>
                  <a:pt x="9013825" y="6363005"/>
                </a:lnTo>
                <a:cubicBezTo>
                  <a:pt x="9013825" y="6545199"/>
                  <a:pt x="8866124" y="6692898"/>
                  <a:pt x="8683879" y="6692898"/>
                </a:cubicBezTo>
                <a:lnTo>
                  <a:pt x="329895" y="6692898"/>
                </a:lnTo>
                <a:cubicBezTo>
                  <a:pt x="147700" y="6692898"/>
                  <a:pt x="0" y="6545199"/>
                  <a:pt x="0" y="636300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60325" y="66675"/>
            <a:ext cx="9020175" cy="6699248"/>
          </a:xfrm>
          <a:custGeom>
            <a:avLst/>
            <a:gdLst/>
            <a:ahLst/>
            <a:cxnLst/>
            <a:rect l="l" t="t" r="r" b="b"/>
            <a:pathLst>
              <a:path w="9020175" h="6699248">
                <a:moveTo>
                  <a:pt x="3175" y="333121"/>
                </a:moveTo>
                <a:cubicBezTo>
                  <a:pt x="3175" y="150876"/>
                  <a:pt x="150875" y="3175"/>
                  <a:pt x="333070" y="3175"/>
                </a:cubicBezTo>
                <a:lnTo>
                  <a:pt x="8687054" y="3175"/>
                </a:lnTo>
                <a:cubicBezTo>
                  <a:pt x="8869299" y="3175"/>
                  <a:pt x="9017000" y="150876"/>
                  <a:pt x="9017000" y="333121"/>
                </a:cubicBezTo>
                <a:lnTo>
                  <a:pt x="9017000" y="6366180"/>
                </a:lnTo>
                <a:cubicBezTo>
                  <a:pt x="9017000" y="6548374"/>
                  <a:pt x="8869299" y="6696073"/>
                  <a:pt x="8687054" y="6696073"/>
                </a:cubicBezTo>
                <a:lnTo>
                  <a:pt x="333070" y="6696073"/>
                </a:lnTo>
                <a:cubicBezTo>
                  <a:pt x="150875" y="6696073"/>
                  <a:pt x="3175" y="6548374"/>
                  <a:pt x="3175" y="6366180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929639" y="164449"/>
            <a:ext cx="4428490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Healthcare  in  India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43840" y="1274507"/>
            <a:ext cx="1491158" cy="21263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550" spc="10" dirty="0">
                <a:solidFill>
                  <a:srgbClr val="d34817"/>
                </a:solidFill>
                <a:latin typeface="Arial"/>
                <a:cs typeface="Arial"/>
              </a:rPr>
              <a:t>•</a:t>
            </a:r>
            <a:r>
              <a:rPr sz="1800" spc="10" dirty="0">
                <a:latin typeface="Perpetua"/>
                <a:cs typeface="Perpetua"/>
              </a:rPr>
              <a:t>There has been a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43840" y="1548827"/>
            <a:ext cx="1062151" cy="21263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Perpetua"/>
                <a:cs typeface="Perpetua"/>
              </a:rPr>
              <a:t>phenomenal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43840" y="1899347"/>
            <a:ext cx="2025396" cy="21263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Perpetua"/>
                <a:cs typeface="Perpetua"/>
              </a:rPr>
              <a:t>advancement in medical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43840" y="2173798"/>
            <a:ext cx="776927" cy="21292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Perpetua"/>
                <a:cs typeface="Perpetua"/>
              </a:rPr>
              <a:t>sciences.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43840" y="2524568"/>
            <a:ext cx="2501113" cy="21263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490" spc="10" dirty="0">
                <a:solidFill>
                  <a:srgbClr val="d34817"/>
                </a:solidFill>
                <a:latin typeface="Arial"/>
                <a:cs typeface="Arial"/>
              </a:rPr>
              <a:t>•</a:t>
            </a:r>
            <a:r>
              <a:rPr sz="1740" spc="10" dirty="0">
                <a:latin typeface="Perpetua"/>
                <a:cs typeface="Perpetua"/>
              </a:rPr>
              <a:t>However, the second column</a:t>
            </a:r>
            <a:endParaRPr sz="17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43840" y="2798888"/>
            <a:ext cx="1729613" cy="21263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Perpetua"/>
                <a:cs typeface="Perpetua"/>
              </a:rPr>
              <a:t>points out how poor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43840" y="3149408"/>
            <a:ext cx="2161641" cy="21263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Perpetua"/>
                <a:cs typeface="Perpetua"/>
              </a:rPr>
              <a:t>the health situation in our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43840" y="3423728"/>
            <a:ext cx="1929257" cy="21263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740" spc="10" dirty="0">
                <a:latin typeface="Perpetua"/>
                <a:cs typeface="Perpetua"/>
              </a:rPr>
              <a:t>country is. With all the</a:t>
            </a:r>
            <a:endParaRPr sz="17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43840" y="3774252"/>
            <a:ext cx="2399609" cy="21292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740" spc="10" dirty="0">
                <a:latin typeface="Perpetua"/>
                <a:cs typeface="Perpetua"/>
              </a:rPr>
              <a:t>above positive developments</a:t>
            </a:r>
            <a:endParaRPr sz="17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43840" y="4048822"/>
            <a:ext cx="1522349" cy="21263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Perpetua"/>
                <a:cs typeface="Perpetua"/>
              </a:rPr>
              <a:t>we are not able to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43840" y="4399342"/>
            <a:ext cx="2181758" cy="21263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Perpetua"/>
                <a:cs typeface="Perpetua"/>
              </a:rPr>
              <a:t>provide proper healthcare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43840" y="4673662"/>
            <a:ext cx="1615313" cy="21263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Perpetua"/>
                <a:cs typeface="Perpetua"/>
              </a:rPr>
              <a:t>facilities to people.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43840" y="5024182"/>
            <a:ext cx="1859153" cy="21263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490" spc="10" dirty="0">
                <a:solidFill>
                  <a:srgbClr val="d34817"/>
                </a:solidFill>
                <a:latin typeface="Arial"/>
                <a:cs typeface="Arial"/>
              </a:rPr>
              <a:t>•</a:t>
            </a:r>
            <a:r>
              <a:rPr sz="1740" spc="10" dirty="0">
                <a:latin typeface="Perpetua"/>
                <a:cs typeface="Perpetua"/>
              </a:rPr>
              <a:t> This is the paradox –</a:t>
            </a:r>
            <a:endParaRPr sz="17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43840" y="5298634"/>
            <a:ext cx="2422041" cy="21292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Perpetua"/>
                <a:cs typeface="Perpetua"/>
              </a:rPr>
              <a:t>something that is contrary to</a:t>
            </a:r>
            <a:endParaRPr sz="18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243840" y="5573152"/>
            <a:ext cx="1974977" cy="212637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Perpetua"/>
                <a:cs typeface="Perpetua"/>
              </a:rPr>
              <a:t>what we would expect.</a:t>
            </a:r>
            <a:endParaRPr sz="1800">
              <a:latin typeface="Perpetua"/>
              <a:cs typeface="Perpetua"/>
            </a:endParaRPr>
          </a:p>
        </p:txBody>
      </p:sp>
      <p:pic>
        <p:nvPicPr>
          <p:cNvPr id="12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2971800" y="1951926"/>
            <a:ext cx="5715000" cy="379234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63500" y="69850"/>
            <a:ext cx="9013825" cy="6692898"/>
          </a:xfrm>
          <a:custGeom>
            <a:avLst/>
            <a:gdLst/>
            <a:ahLst/>
            <a:cxnLst/>
            <a:rect l="l" t="t" r="r" b="b"/>
            <a:pathLst>
              <a:path w="9013825" h="6692898">
                <a:moveTo>
                  <a:pt x="0" y="329946"/>
                </a:moveTo>
                <a:cubicBezTo>
                  <a:pt x="0" y="147701"/>
                  <a:pt x="147700" y="0"/>
                  <a:pt x="329895" y="0"/>
                </a:cubicBezTo>
                <a:lnTo>
                  <a:pt x="8683879" y="0"/>
                </a:lnTo>
                <a:cubicBezTo>
                  <a:pt x="8866124" y="0"/>
                  <a:pt x="9013825" y="147701"/>
                  <a:pt x="9013825" y="329946"/>
                </a:cubicBezTo>
                <a:lnTo>
                  <a:pt x="9013825" y="6363005"/>
                </a:lnTo>
                <a:cubicBezTo>
                  <a:pt x="9013825" y="6545199"/>
                  <a:pt x="8866124" y="6692898"/>
                  <a:pt x="8683879" y="6692898"/>
                </a:cubicBezTo>
                <a:lnTo>
                  <a:pt x="329895" y="6692898"/>
                </a:lnTo>
                <a:cubicBezTo>
                  <a:pt x="147700" y="6692898"/>
                  <a:pt x="0" y="6545199"/>
                  <a:pt x="0" y="636300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60325" y="66675"/>
            <a:ext cx="9020175" cy="6699248"/>
          </a:xfrm>
          <a:custGeom>
            <a:avLst/>
            <a:gdLst/>
            <a:ahLst/>
            <a:cxnLst/>
            <a:rect l="l" t="t" r="r" b="b"/>
            <a:pathLst>
              <a:path w="9020175" h="6699248">
                <a:moveTo>
                  <a:pt x="3175" y="333121"/>
                </a:moveTo>
                <a:cubicBezTo>
                  <a:pt x="3175" y="150876"/>
                  <a:pt x="150875" y="3175"/>
                  <a:pt x="333070" y="3175"/>
                </a:cubicBezTo>
                <a:lnTo>
                  <a:pt x="8687054" y="3175"/>
                </a:lnTo>
                <a:cubicBezTo>
                  <a:pt x="8869299" y="3175"/>
                  <a:pt x="9017000" y="150876"/>
                  <a:pt x="9017000" y="333121"/>
                </a:cubicBezTo>
                <a:lnTo>
                  <a:pt x="9017000" y="6366180"/>
                </a:lnTo>
                <a:cubicBezTo>
                  <a:pt x="9017000" y="6548374"/>
                  <a:pt x="8869299" y="6696073"/>
                  <a:pt x="8687054" y="6696073"/>
                </a:cubicBezTo>
                <a:lnTo>
                  <a:pt x="333070" y="6696073"/>
                </a:lnTo>
                <a:cubicBezTo>
                  <a:pt x="150875" y="6696073"/>
                  <a:pt x="3175" y="6548374"/>
                  <a:pt x="3175" y="6366180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1006144" y="744205"/>
            <a:ext cx="4173423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Healthcare in India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506331"/>
            <a:ext cx="5847905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In order to prevent and treat illnesses we need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978771"/>
            <a:ext cx="5486717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appropriate healthcare facilities such as health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2451592"/>
            <a:ext cx="5069141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centres, hospitals, laboratories for testing,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2924032"/>
            <a:ext cx="5625401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ambulance services, blood banks, etc., that can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3396472"/>
            <a:ext cx="6123749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provide the required care and services that patients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3868917"/>
            <a:ext cx="740415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need.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4341607"/>
            <a:ext cx="6958809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Our country has the money, knowledgeand people with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737847"/>
            <a:ext cx="6364805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experience but cannot make the necessary healthcare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5133837"/>
            <a:ext cx="1746305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available to all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16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object 15"/>
          <p:cNvSpPr/>
          <p:nvPr/>
        </p:nvSpPr>
        <p:spPr>
          <a:xfrm>
            <a:off x="63500" y="69850"/>
            <a:ext cx="9013825" cy="6692898"/>
          </a:xfrm>
          <a:custGeom>
            <a:avLst/>
            <a:gdLst/>
            <a:ahLst/>
            <a:cxnLst/>
            <a:rect l="l" t="t" r="r" b="b"/>
            <a:pathLst>
              <a:path w="9013825" h="6692898">
                <a:moveTo>
                  <a:pt x="0" y="329946"/>
                </a:moveTo>
                <a:cubicBezTo>
                  <a:pt x="0" y="147701"/>
                  <a:pt x="147700" y="0"/>
                  <a:pt x="329895" y="0"/>
                </a:cubicBezTo>
                <a:lnTo>
                  <a:pt x="8683879" y="0"/>
                </a:lnTo>
                <a:cubicBezTo>
                  <a:pt x="8866124" y="0"/>
                  <a:pt x="9013825" y="147701"/>
                  <a:pt x="9013825" y="329946"/>
                </a:cubicBezTo>
                <a:lnTo>
                  <a:pt x="9013825" y="6363005"/>
                </a:lnTo>
                <a:cubicBezTo>
                  <a:pt x="9013825" y="6545199"/>
                  <a:pt x="8866124" y="6692898"/>
                  <a:pt x="8683879" y="6692898"/>
                </a:cubicBezTo>
                <a:lnTo>
                  <a:pt x="329895" y="6692898"/>
                </a:lnTo>
                <a:cubicBezTo>
                  <a:pt x="147700" y="6692898"/>
                  <a:pt x="0" y="6545199"/>
                  <a:pt x="0" y="636300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60325" y="66675"/>
            <a:ext cx="9020175" cy="6699248"/>
          </a:xfrm>
          <a:custGeom>
            <a:avLst/>
            <a:gdLst/>
            <a:ahLst/>
            <a:cxnLst/>
            <a:rect l="l" t="t" r="r" b="b"/>
            <a:pathLst>
              <a:path w="9020175" h="6699248">
                <a:moveTo>
                  <a:pt x="3175" y="333121"/>
                </a:moveTo>
                <a:cubicBezTo>
                  <a:pt x="3175" y="150876"/>
                  <a:pt x="150875" y="3175"/>
                  <a:pt x="333070" y="3175"/>
                </a:cubicBezTo>
                <a:lnTo>
                  <a:pt x="8687054" y="3175"/>
                </a:lnTo>
                <a:cubicBezTo>
                  <a:pt x="8869299" y="3175"/>
                  <a:pt x="9017000" y="150876"/>
                  <a:pt x="9017000" y="333121"/>
                </a:cubicBezTo>
                <a:lnTo>
                  <a:pt x="9017000" y="6366180"/>
                </a:lnTo>
                <a:cubicBezTo>
                  <a:pt x="9017000" y="6548374"/>
                  <a:pt x="8869299" y="6696073"/>
                  <a:pt x="8687054" y="6696073"/>
                </a:cubicBezTo>
                <a:lnTo>
                  <a:pt x="333070" y="6696073"/>
                </a:lnTo>
                <a:cubicBezTo>
                  <a:pt x="150875" y="6696073"/>
                  <a:pt x="3175" y="6548374"/>
                  <a:pt x="3175" y="6366180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1006144" y="744205"/>
            <a:ext cx="6116777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Healthcare Services in India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506331"/>
            <a:ext cx="2450655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600" spc="10" dirty="0">
                <a:latin typeface="Perpetua"/>
                <a:cs typeface="Perpetua"/>
              </a:rPr>
              <a:t>Public Healthcare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978771"/>
            <a:ext cx="2552763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600" spc="10" dirty="0">
                <a:latin typeface="Perpetua"/>
                <a:cs typeface="Perpetua"/>
              </a:rPr>
              <a:t>Private Healthcare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object 17"/>
          <p:cNvSpPr/>
          <p:nvPr/>
        </p:nvSpPr>
        <p:spPr>
          <a:xfrm>
            <a:off x="63500" y="69850"/>
            <a:ext cx="9013825" cy="6692898"/>
          </a:xfrm>
          <a:custGeom>
            <a:avLst/>
            <a:gdLst/>
            <a:ahLst/>
            <a:cxnLst/>
            <a:rect l="l" t="t" r="r" b="b"/>
            <a:pathLst>
              <a:path w="9013825" h="6692898">
                <a:moveTo>
                  <a:pt x="0" y="329946"/>
                </a:moveTo>
                <a:cubicBezTo>
                  <a:pt x="0" y="147701"/>
                  <a:pt x="147700" y="0"/>
                  <a:pt x="329895" y="0"/>
                </a:cubicBezTo>
                <a:lnTo>
                  <a:pt x="8683879" y="0"/>
                </a:lnTo>
                <a:cubicBezTo>
                  <a:pt x="8866124" y="0"/>
                  <a:pt x="9013825" y="147701"/>
                  <a:pt x="9013825" y="329946"/>
                </a:cubicBezTo>
                <a:lnTo>
                  <a:pt x="9013825" y="6363005"/>
                </a:lnTo>
                <a:cubicBezTo>
                  <a:pt x="9013825" y="6545199"/>
                  <a:pt x="8866124" y="6692898"/>
                  <a:pt x="8683879" y="6692898"/>
                </a:cubicBezTo>
                <a:lnTo>
                  <a:pt x="329895" y="6692898"/>
                </a:lnTo>
                <a:cubicBezTo>
                  <a:pt x="147700" y="6692898"/>
                  <a:pt x="0" y="6545199"/>
                  <a:pt x="0" y="636300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60325" y="66675"/>
            <a:ext cx="9020175" cy="6699248"/>
          </a:xfrm>
          <a:custGeom>
            <a:avLst/>
            <a:gdLst/>
            <a:ahLst/>
            <a:cxnLst/>
            <a:rect l="l" t="t" r="r" b="b"/>
            <a:pathLst>
              <a:path w="9020175" h="6699248">
                <a:moveTo>
                  <a:pt x="3175" y="333121"/>
                </a:moveTo>
                <a:cubicBezTo>
                  <a:pt x="3175" y="150876"/>
                  <a:pt x="150875" y="3175"/>
                  <a:pt x="333070" y="3175"/>
                </a:cubicBezTo>
                <a:lnTo>
                  <a:pt x="8687054" y="3175"/>
                </a:lnTo>
                <a:cubicBezTo>
                  <a:pt x="8869299" y="3175"/>
                  <a:pt x="9017000" y="150876"/>
                  <a:pt x="9017000" y="333121"/>
                </a:cubicBezTo>
                <a:lnTo>
                  <a:pt x="9017000" y="6366180"/>
                </a:lnTo>
                <a:cubicBezTo>
                  <a:pt x="9017000" y="6548374"/>
                  <a:pt x="8869299" y="6696073"/>
                  <a:pt x="8687054" y="6696073"/>
                </a:cubicBezTo>
                <a:lnTo>
                  <a:pt x="333070" y="6696073"/>
                </a:lnTo>
                <a:cubicBezTo>
                  <a:pt x="150875" y="6696073"/>
                  <a:pt x="3175" y="6548374"/>
                  <a:pt x="3175" y="6366180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1006144" y="744205"/>
            <a:ext cx="4796993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Public health services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506331"/>
            <a:ext cx="7001790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The public health service is a chain of health centres and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1902571"/>
            <a:ext cx="4072496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hospitals run by the government. 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2375392"/>
            <a:ext cx="7207360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They are linked together so that they cover both rural and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2771632"/>
            <a:ext cx="6834365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urban areas and can also provide treatment to all kinds of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3244072"/>
            <a:ext cx="6919658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     problems – from common illnesses to special services.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3716517"/>
            <a:ext cx="7179654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At the village level there are health centres where there is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113006"/>
            <a:ext cx="5149964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usually a nurse and a village health worker.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4585447"/>
            <a:ext cx="7495410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They are trained in dealing with common illnesses and work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981686"/>
            <a:ext cx="6603577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under the supervision of doctors at the Primary Health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5378007"/>
            <a:ext cx="1873178" cy="307899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Centre (PHC).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20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object 19"/>
          <p:cNvSpPr/>
          <p:nvPr/>
        </p:nvSpPr>
        <p:spPr>
          <a:xfrm>
            <a:off x="63500" y="69850"/>
            <a:ext cx="9013825" cy="6692898"/>
          </a:xfrm>
          <a:custGeom>
            <a:avLst/>
            <a:gdLst/>
            <a:ahLst/>
            <a:cxnLst/>
            <a:rect l="l" t="t" r="r" b="b"/>
            <a:pathLst>
              <a:path w="9013825" h="6692898">
                <a:moveTo>
                  <a:pt x="0" y="329946"/>
                </a:moveTo>
                <a:cubicBezTo>
                  <a:pt x="0" y="147701"/>
                  <a:pt x="147700" y="0"/>
                  <a:pt x="329895" y="0"/>
                </a:cubicBezTo>
                <a:lnTo>
                  <a:pt x="8683879" y="0"/>
                </a:lnTo>
                <a:cubicBezTo>
                  <a:pt x="8866124" y="0"/>
                  <a:pt x="9013825" y="147701"/>
                  <a:pt x="9013825" y="329946"/>
                </a:cubicBezTo>
                <a:lnTo>
                  <a:pt x="9013825" y="6363005"/>
                </a:lnTo>
                <a:cubicBezTo>
                  <a:pt x="9013825" y="6545199"/>
                  <a:pt x="8866124" y="6692898"/>
                  <a:pt x="8683879" y="6692898"/>
                </a:cubicBezTo>
                <a:lnTo>
                  <a:pt x="329895" y="6692898"/>
                </a:lnTo>
                <a:cubicBezTo>
                  <a:pt x="147700" y="6692898"/>
                  <a:pt x="0" y="6545199"/>
                  <a:pt x="0" y="636300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60325" y="66675"/>
            <a:ext cx="9020175" cy="6699248"/>
          </a:xfrm>
          <a:custGeom>
            <a:avLst/>
            <a:gdLst/>
            <a:ahLst/>
            <a:cxnLst/>
            <a:rect l="l" t="t" r="r" b="b"/>
            <a:pathLst>
              <a:path w="9020175" h="6699248">
                <a:moveTo>
                  <a:pt x="3175" y="333121"/>
                </a:moveTo>
                <a:cubicBezTo>
                  <a:pt x="3175" y="150876"/>
                  <a:pt x="150875" y="3175"/>
                  <a:pt x="333070" y="3175"/>
                </a:cubicBezTo>
                <a:lnTo>
                  <a:pt x="8687054" y="3175"/>
                </a:lnTo>
                <a:cubicBezTo>
                  <a:pt x="8869299" y="3175"/>
                  <a:pt x="9017000" y="150876"/>
                  <a:pt x="9017000" y="333121"/>
                </a:cubicBezTo>
                <a:lnTo>
                  <a:pt x="9017000" y="6366180"/>
                </a:lnTo>
                <a:cubicBezTo>
                  <a:pt x="9017000" y="6548374"/>
                  <a:pt x="8869299" y="6696073"/>
                  <a:pt x="8687054" y="6696073"/>
                </a:cubicBezTo>
                <a:lnTo>
                  <a:pt x="333070" y="6696073"/>
                </a:lnTo>
                <a:cubicBezTo>
                  <a:pt x="150875" y="6696073"/>
                  <a:pt x="3175" y="6548374"/>
                  <a:pt x="3175" y="6366180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1006144" y="744205"/>
            <a:ext cx="4796993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Public health services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506331"/>
            <a:ext cx="6962969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The health service is called ‘public’ for many reasons. In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1902571"/>
            <a:ext cx="7143032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order to fulfil its commitment of providing healthcare to all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2299192"/>
            <a:ext cx="7086742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citizens, the government has established these hospitals and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2695432"/>
            <a:ext cx="1814817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health centres.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3167872"/>
            <a:ext cx="7002652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The resources needed to run these services are obtained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3563863"/>
            <a:ext cx="7106845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from the money that we, the public, pay to the government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3960606"/>
            <a:ext cx="6546329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as taxes. Hence, such facilities are meant for everyone.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4433047"/>
            <a:ext cx="6918587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600" spc="10" dirty="0">
                <a:latin typeface="Perpetua"/>
                <a:cs typeface="Perpetua"/>
              </a:rPr>
              <a:t> One of the most important aspects of the public health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829286"/>
            <a:ext cx="6454759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system is that it is meant to provide quality healthcare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5225658"/>
            <a:ext cx="7342858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services either free or at a low cost, so that even the poor can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5622097"/>
            <a:ext cx="1932546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seek treatment.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pic>
        <p:nvPicPr>
          <p:cNvPr id="22" name="Image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1" name="object 21"/>
          <p:cNvSpPr/>
          <p:nvPr/>
        </p:nvSpPr>
        <p:spPr>
          <a:xfrm>
            <a:off x="63500" y="69850"/>
            <a:ext cx="9013825" cy="6692898"/>
          </a:xfrm>
          <a:custGeom>
            <a:avLst/>
            <a:gdLst/>
            <a:ahLst/>
            <a:cxnLst/>
            <a:rect l="l" t="t" r="r" b="b"/>
            <a:pathLst>
              <a:path w="9013825" h="6692898">
                <a:moveTo>
                  <a:pt x="0" y="329946"/>
                </a:moveTo>
                <a:cubicBezTo>
                  <a:pt x="0" y="147701"/>
                  <a:pt x="147700" y="0"/>
                  <a:pt x="329895" y="0"/>
                </a:cubicBezTo>
                <a:lnTo>
                  <a:pt x="8683879" y="0"/>
                </a:lnTo>
                <a:cubicBezTo>
                  <a:pt x="8866124" y="0"/>
                  <a:pt x="9013825" y="147701"/>
                  <a:pt x="9013825" y="329946"/>
                </a:cubicBezTo>
                <a:lnTo>
                  <a:pt x="9013825" y="6363005"/>
                </a:lnTo>
                <a:cubicBezTo>
                  <a:pt x="9013825" y="6545199"/>
                  <a:pt x="8866124" y="6692898"/>
                  <a:pt x="8683879" y="6692898"/>
                </a:cubicBezTo>
                <a:lnTo>
                  <a:pt x="329895" y="6692898"/>
                </a:lnTo>
                <a:cubicBezTo>
                  <a:pt x="147700" y="6692898"/>
                  <a:pt x="0" y="6545199"/>
                  <a:pt x="0" y="636300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60325" y="66675"/>
            <a:ext cx="9020175" cy="6699248"/>
          </a:xfrm>
          <a:custGeom>
            <a:avLst/>
            <a:gdLst/>
            <a:ahLst/>
            <a:cxnLst/>
            <a:rect l="l" t="t" r="r" b="b"/>
            <a:pathLst>
              <a:path w="9020175" h="6699248">
                <a:moveTo>
                  <a:pt x="3175" y="333121"/>
                </a:moveTo>
                <a:cubicBezTo>
                  <a:pt x="3175" y="150876"/>
                  <a:pt x="150875" y="3175"/>
                  <a:pt x="333070" y="3175"/>
                </a:cubicBezTo>
                <a:lnTo>
                  <a:pt x="8687054" y="3175"/>
                </a:lnTo>
                <a:cubicBezTo>
                  <a:pt x="8869299" y="3175"/>
                  <a:pt x="9017000" y="150876"/>
                  <a:pt x="9017000" y="333121"/>
                </a:cubicBezTo>
                <a:lnTo>
                  <a:pt x="9017000" y="6366180"/>
                </a:lnTo>
                <a:cubicBezTo>
                  <a:pt x="9017000" y="6548374"/>
                  <a:pt x="8869299" y="6696073"/>
                  <a:pt x="8687054" y="6696073"/>
                </a:cubicBezTo>
                <a:lnTo>
                  <a:pt x="333070" y="6696073"/>
                </a:lnTo>
                <a:cubicBezTo>
                  <a:pt x="150875" y="6696073"/>
                  <a:pt x="3175" y="6548374"/>
                  <a:pt x="3175" y="6366180"/>
                </a:cubicBez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" name="text 1"/>
          <p:cNvSpPr txBox="1"/>
          <p:nvPr/>
        </p:nvSpPr>
        <p:spPr>
          <a:xfrm>
            <a:off x="1006144" y="134223"/>
            <a:ext cx="4978349" cy="451260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10" dirty="0">
                <a:solidFill>
                  <a:srgbClr val="696464"/>
                </a:solidFill>
                <a:latin typeface="Franklin Gothic Book"/>
                <a:cs typeface="Franklin Gothic Book"/>
              </a:rPr>
              <a:t>Private health facilities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1506331"/>
            <a:ext cx="7412731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There is a wide range of private health facilities that exist in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1902571"/>
            <a:ext cx="7375782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our country. A large number of doctors run their own private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2299192"/>
            <a:ext cx="903465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clinics.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2771632"/>
            <a:ext cx="7567832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In the rural areas, one finds Registered Medical Practitioners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3167872"/>
            <a:ext cx="7234901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70" spc="10" dirty="0">
                <a:latin typeface="Perpetua"/>
                <a:cs typeface="Perpetua"/>
              </a:rPr>
              <a:t>(RMPs). Urban areas have large number of doctors, many of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3563863"/>
            <a:ext cx="4331645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them providing specialised services.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4036806"/>
            <a:ext cx="435766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313942" y="4036806"/>
            <a:ext cx="6711721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There are hospitals and nursing homes that are privately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4433047"/>
            <a:ext cx="1029957" cy="307614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owned. 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4905486"/>
            <a:ext cx="7141566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170" spc="10" dirty="0">
                <a:solidFill>
                  <a:srgbClr val="d34817"/>
                </a:solidFill>
                <a:latin typeface="Wingdings 2"/>
                <a:cs typeface="Wingdings 2"/>
              </a:rPr>
              <a:t></a:t>
            </a:r>
            <a:r>
              <a:rPr sz="2570" spc="10" dirty="0">
                <a:latin typeface="Perpetua"/>
                <a:cs typeface="Perpetua"/>
              </a:rPr>
              <a:t>Thereare many laboratories that do tests and offer special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278890" y="5301858"/>
            <a:ext cx="5867836" cy="307898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510" spc="10" dirty="0">
                <a:latin typeface="Perpetua"/>
                <a:cs typeface="Perpetua"/>
              </a:rPr>
              <a:t>facilities such as X-ray, ultrasound, etc. There are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1" name="text 1"/>
          <p:cNvSpPr txBox="1"/>
          <p:nvPr/>
        </p:nvSpPr>
        <p:spPr>
          <a:xfrm>
            <a:off x="1006144" y="5774497"/>
            <a:ext cx="4910645" cy="307615"/>
          </a:xfrm>
          <a:prstGeom prst="rect">
            <a:avLst/>
          </a:prstGeom>
        </p:spPr>
        <p:txBody>
          <a:bodyPr wrap="none" lIns="0" tIns="0" rIns="0" bIns="0" rtlCol="0" vert="horz">
            <a:spAutoFit/>
          </a:bodyPr>
          <a:lstStyle/>
          <a:p>
            <a:pPr marL="0">
              <a:lnSpc>
                <a:spcPct val="100000"/>
              </a:lnSpc>
            </a:pPr>
            <a:r>
              <a:rPr sz="2600" spc="10" dirty="0">
                <a:latin typeface="Perpetua"/>
                <a:cs typeface="Perpetua"/>
              </a:rPr>
              <a:t>also shops from where we buy medicine.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2020-04-04T11:18:21Z</dcterms:created>
  <dcterms:modified xsi:type="dcterms:W3CDTF">2020-04-04T11:18:21Z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2020-04-04T00:00:00Z</vt:filetime>
  </property>
  <property fmtid="{D5CDD505-2E9C-101B-9397-08002B2CF9AE}" pid="3" name="LastSaved">
    <vt:filetime>2020-04-04T00:00:00Z</vt:filetime>
  </property>
</Properties>
</file>